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sldIdLst>
    <p:sldId id="256" r:id="rId3"/>
    <p:sldId id="257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274" r:id="rId40"/>
    <p:sldId id="271" r:id="rId41"/>
    <p:sldId id="272" r:id="rId42"/>
    <p:sldId id="273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01" r:id="rId59"/>
    <p:sldId id="302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32" r:id="rId68"/>
    <p:sldId id="325" r:id="rId69"/>
    <p:sldId id="328" r:id="rId70"/>
    <p:sldId id="326" r:id="rId71"/>
    <p:sldId id="327" r:id="rId72"/>
    <p:sldId id="329" r:id="rId73"/>
    <p:sldId id="330" r:id="rId74"/>
    <p:sldId id="331" r:id="rId75"/>
    <p:sldId id="333" r:id="rId76"/>
    <p:sldId id="334" r:id="rId77"/>
    <p:sldId id="335" r:id="rId78"/>
    <p:sldId id="336" r:id="rId79"/>
    <p:sldId id="337" r:id="rId80"/>
    <p:sldId id="340" r:id="rId81"/>
    <p:sldId id="338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263" r:id="rId90"/>
  </p:sldIdLst>
  <p:sldSz cx="12192000" cy="6858000"/>
  <p:notesSz cx="5143500" cy="9144000"/>
  <p:embeddedFontLst>
    <p:embeddedFont>
      <p:font typeface="HarmonyOS Sans SC Black" panose="02010600030101010101" charset="-122"/>
      <p:bold r:id="rId91"/>
    </p:embeddedFont>
    <p:embeddedFont>
      <p:font typeface="HarmonyOS Sans SC Medium" panose="02010600030101010101" charset="-122"/>
      <p:regular r:id="rId92"/>
    </p:embeddedFont>
    <p:embeddedFont>
      <p:font typeface="微软雅黑" panose="020B0503020204020204" pitchFamily="34" charset="-122"/>
      <p:regular r:id="rId93"/>
      <p:bold r:id="rId94"/>
    </p:embeddedFont>
  </p:embeddedFontLst>
  <p:custDataLst>
    <p:tags r:id="rId9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9B8"/>
    <a:srgbClr val="3D1C49"/>
    <a:srgbClr val="D6B5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8" autoAdjust="0"/>
    <p:restoredTop sz="94613"/>
  </p:normalViewPr>
  <p:slideViewPr>
    <p:cSldViewPr snapToGrid="0" snapToObjects="1">
      <p:cViewPr varScale="1">
        <p:scale>
          <a:sx n="102" d="100"/>
          <a:sy n="102" d="100"/>
        </p:scale>
        <p:origin x="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gs" Target="tags/tag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font" Target="fonts/font1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3.fntdata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3.png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929323" y="4415886"/>
            <a:ext cx="96500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2024.09.09</a:t>
            </a:r>
          </a:p>
        </p:txBody>
      </p:sp>
      <p:pic>
        <p:nvPicPr>
          <p:cNvPr id="9104" name="image 1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9211310" y="-534670"/>
            <a:ext cx="3111500" cy="59074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61829A-9A27-71C1-C7C1-B901A937A46A}"/>
              </a:ext>
            </a:extLst>
          </p:cNvPr>
          <p:cNvSpPr txBox="1"/>
          <p:nvPr/>
        </p:nvSpPr>
        <p:spPr>
          <a:xfrm>
            <a:off x="699608" y="1313300"/>
            <a:ext cx="5467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模式识别串讲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86773F-A8E3-D597-F0B8-1150A787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05" y="357709"/>
            <a:ext cx="5238750" cy="581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2167C9-6867-19A4-A1B1-11BC1C8640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4"/>
          <a:stretch/>
        </p:blipFill>
        <p:spPr>
          <a:xfrm>
            <a:off x="742566" y="1152888"/>
            <a:ext cx="10825514" cy="49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3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D7DCF4-5146-1C7F-14F4-B2D498DB0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07" y="1104644"/>
            <a:ext cx="10721186" cy="41715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EF8D96-07F0-88C5-E06A-04E39049B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205" y="357709"/>
            <a:ext cx="5238750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735DD3-EA9C-A105-9EA4-D60E84010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52" y="5238426"/>
            <a:ext cx="8282659" cy="1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6E2E84-65C9-490F-9BDD-C3DB3A1F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4" y="1671956"/>
            <a:ext cx="8512329" cy="19304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598DE2-0F80-7801-4E8D-BA5BF76F9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4" y="1103781"/>
            <a:ext cx="5910071" cy="521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599ACD-BA23-56A2-325F-18E21D9C3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66" y="4031553"/>
            <a:ext cx="8401434" cy="16776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533A09-94EB-7645-391B-B1FF593B6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5205" y="357709"/>
            <a:ext cx="52387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7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C8BE70-4A5D-D615-1991-2679170F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05" y="357709"/>
            <a:ext cx="523875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4438CB-82F8-F928-21E7-8ECCCFA4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27" y="1163271"/>
            <a:ext cx="11093809" cy="46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4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3DC2D1-F4D1-E32D-1D22-226E7CE9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15" y="451655"/>
            <a:ext cx="8440716" cy="4857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B645F5-BCCB-A76F-89CD-2847C98A0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31" y="1438641"/>
            <a:ext cx="11238738" cy="43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8359D1-A316-2E5F-3EB4-071882DD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15" y="451655"/>
            <a:ext cx="8440716" cy="485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A25E48-E289-B3AF-5F4E-C9362AEF1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6" y="1715483"/>
            <a:ext cx="11404948" cy="382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14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D6693A-49DE-29B8-C33A-4C57A119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15" y="451655"/>
            <a:ext cx="8440716" cy="4857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25C3BE-C508-085B-8F73-BA600C240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87" y="1431277"/>
            <a:ext cx="11739528" cy="44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3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99E427-710E-27DA-D0C5-2AA1DB0F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15" y="451655"/>
            <a:ext cx="8440716" cy="4857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FBCF65-2B34-0414-3374-37AA4F24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2" y="1236197"/>
            <a:ext cx="10922696" cy="462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EA40C5-50BE-CDA6-214B-FBCD0216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6" y="1137637"/>
            <a:ext cx="11110586" cy="51341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BC5CB8-3825-E3DC-6AA7-1AEF02C45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5" y="451655"/>
            <a:ext cx="8440716" cy="4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3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ABB3B7-B065-2030-8504-D43192CD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47" y="1366006"/>
            <a:ext cx="10922696" cy="46685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A4E0DE-16DB-1650-756B-CA113C414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5" y="451655"/>
            <a:ext cx="8440716" cy="4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5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6164600" y="1155116"/>
            <a:ext cx="500136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基于统计决策的概率分类方法</a:t>
            </a:r>
          </a:p>
        </p:txBody>
      </p:sp>
      <p:sp>
        <p:nvSpPr>
          <p:cNvPr id="68" name="文本框 67"/>
          <p:cNvSpPr txBox="1"/>
          <p:nvPr>
            <p:custDataLst>
              <p:tags r:id="rId2"/>
            </p:custDataLst>
          </p:nvPr>
        </p:nvSpPr>
        <p:spPr>
          <a:xfrm>
            <a:off x="6164600" y="2277490"/>
            <a:ext cx="45140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9B49B8"/>
                </a:solidFill>
              </a:rPr>
              <a:t>概率密度函数的参数估计</a:t>
            </a:r>
          </a:p>
        </p:txBody>
      </p:sp>
      <p:sp>
        <p:nvSpPr>
          <p:cNvPr id="70" name="文本框 69"/>
          <p:cNvSpPr txBox="1"/>
          <p:nvPr>
            <p:custDataLst>
              <p:tags r:id="rId3"/>
            </p:custDataLst>
          </p:nvPr>
        </p:nvSpPr>
        <p:spPr>
          <a:xfrm>
            <a:off x="6096000" y="3386625"/>
            <a:ext cx="494686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9B49B8"/>
                </a:solidFill>
              </a:rPr>
              <a:t>概率密度函数的非参数估计</a:t>
            </a:r>
          </a:p>
        </p:txBody>
      </p:sp>
      <p:sp>
        <p:nvSpPr>
          <p:cNvPr id="72" name="文本框 71"/>
          <p:cNvSpPr txBox="1"/>
          <p:nvPr>
            <p:custDataLst>
              <p:tags r:id="rId4"/>
            </p:custDataLst>
          </p:nvPr>
        </p:nvSpPr>
        <p:spPr>
          <a:xfrm>
            <a:off x="6164600" y="4542371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特征选择</a:t>
            </a:r>
          </a:p>
        </p:txBody>
      </p:sp>
      <p:sp>
        <p:nvSpPr>
          <p:cNvPr id="78" name="文本框 77"/>
          <p:cNvSpPr txBox="1"/>
          <p:nvPr>
            <p:custDataLst>
              <p:tags r:id="rId5"/>
            </p:custDataLst>
          </p:nvPr>
        </p:nvSpPr>
        <p:spPr>
          <a:xfrm>
            <a:off x="5253269" y="112532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#01</a:t>
            </a:r>
          </a:p>
        </p:txBody>
      </p:sp>
      <p:sp>
        <p:nvSpPr>
          <p:cNvPr id="83" name="文本框 82"/>
          <p:cNvSpPr txBox="1"/>
          <p:nvPr>
            <p:custDataLst>
              <p:tags r:id="rId6"/>
            </p:custDataLst>
          </p:nvPr>
        </p:nvSpPr>
        <p:spPr>
          <a:xfrm>
            <a:off x="5253269" y="225440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#02</a:t>
            </a:r>
          </a:p>
        </p:txBody>
      </p:sp>
      <p:sp>
        <p:nvSpPr>
          <p:cNvPr id="87" name="文本框 86"/>
          <p:cNvSpPr txBox="1"/>
          <p:nvPr>
            <p:custDataLst>
              <p:tags r:id="rId7"/>
            </p:custDataLst>
          </p:nvPr>
        </p:nvSpPr>
        <p:spPr>
          <a:xfrm>
            <a:off x="5253269" y="338349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#03</a:t>
            </a:r>
          </a:p>
        </p:txBody>
      </p:sp>
      <p:sp>
        <p:nvSpPr>
          <p:cNvPr id="91" name="文本框 90"/>
          <p:cNvSpPr txBox="1"/>
          <p:nvPr>
            <p:custDataLst>
              <p:tags r:id="rId8"/>
            </p:custDataLst>
          </p:nvPr>
        </p:nvSpPr>
        <p:spPr>
          <a:xfrm>
            <a:off x="5253269" y="451257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#04</a:t>
            </a: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357363" y="3044942"/>
            <a:ext cx="128881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5000" b="1" dirty="0">
                <a:solidFill>
                  <a:schemeClr val="bg2">
                    <a:lumMod val="25000"/>
                  </a:schemeClr>
                </a:solidFill>
              </a:rPr>
              <a:t>目录</a:t>
            </a: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440114" y="2745493"/>
            <a:ext cx="15853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CONTENTES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/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4442784" y="1155116"/>
            <a:ext cx="0" cy="49780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FDB68AA-EE73-D680-CAE5-CB0E40ED0EB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164600" y="5671456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rgbClr val="9B49B8"/>
                </a:solidFill>
              </a:rPr>
              <a:t>特征提取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75FEB4-ADD3-3636-DA3F-ACA082531B1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253269" y="564166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rgbClr val="9B49B8"/>
                </a:solidFill>
              </a:rPr>
              <a:t>#05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0A4BC2-5637-5531-7B24-AF94C8EC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0301B2-FA83-4659-328B-A0BF8086F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1" y="1229181"/>
            <a:ext cx="10565758" cy="9252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EE0720-FB1C-A0D8-E1DD-FB9A56762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21" y="2154476"/>
            <a:ext cx="10821752" cy="43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1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D3CFD4-5F97-A716-AC97-FEFEDBBF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83" y="1177446"/>
            <a:ext cx="11407634" cy="51106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AFBCF4-7EF8-A5F8-707A-DB3D37353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197617-0F09-ABD2-CA84-FBD65F84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BD7E2F-87B4-04EA-24F9-7257CF1F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60" y="1591633"/>
            <a:ext cx="11179479" cy="44567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FEFB22-3D9B-9EE1-4E37-36B2B773C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60" y="992534"/>
            <a:ext cx="4876669" cy="5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1922FE-FC51-B869-04D1-39A5B365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1EBC6E-B187-CBA1-FEA1-1EB61FF1D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7" y="1016761"/>
            <a:ext cx="1992878" cy="7916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68BEA-A053-09C0-F8CE-5DA5541EC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57" y="1994733"/>
            <a:ext cx="11457636" cy="31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6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2A5822-EA6B-86D7-A515-0B17E770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30259E-83B2-AED8-AE5D-3EE503DEB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55" y="1785640"/>
            <a:ext cx="6742461" cy="13993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19A80F-429E-9453-7332-92336976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88" y="1233190"/>
            <a:ext cx="4695825" cy="5524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AA4342-5A5D-BDFF-4D7E-2C84F2F01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762" y="3585562"/>
            <a:ext cx="3042713" cy="27463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FBB23C-CEED-E7ED-F9CE-27399D12C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88" y="4112187"/>
            <a:ext cx="6172527" cy="15568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A09625-D880-ECEE-113A-04D916578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144" y="1233190"/>
            <a:ext cx="2786701" cy="26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0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A087C0-065F-0B34-7251-DFDEF6359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53C38B-0BE8-E600-7379-167D8514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" y="1742487"/>
            <a:ext cx="7453117" cy="2292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6084DE-817F-B129-56A2-6B09669F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42" y="2443750"/>
            <a:ext cx="4019746" cy="39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04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D0780D-969B-8EC6-94CF-ADC6B38F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7FCFAD-4BB6-E185-5C95-3197F6933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94" y="1210914"/>
            <a:ext cx="10401300" cy="828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34486C-ED8E-3BD4-980D-A074E72EC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292" y="3024187"/>
            <a:ext cx="6810375" cy="809625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86B8B64F-D0AF-6889-7DA8-EB9C91B59559}"/>
              </a:ext>
            </a:extLst>
          </p:cNvPr>
          <p:cNvSpPr/>
          <p:nvPr/>
        </p:nvSpPr>
        <p:spPr>
          <a:xfrm>
            <a:off x="5430033" y="2039589"/>
            <a:ext cx="889348" cy="9845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5140A7-8129-DC64-E3FE-40FD2B47F5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0495"/>
          <a:stretch/>
        </p:blipFill>
        <p:spPr>
          <a:xfrm>
            <a:off x="1249895" y="4134342"/>
            <a:ext cx="9692210" cy="10514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CAF5153-3097-AA47-D4DB-817651DEF047}"/>
              </a:ext>
            </a:extLst>
          </p:cNvPr>
          <p:cNvSpPr txBox="1"/>
          <p:nvPr/>
        </p:nvSpPr>
        <p:spPr>
          <a:xfrm>
            <a:off x="1152394" y="5659352"/>
            <a:ext cx="118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对比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5D35CA-C8AA-B46B-D245-B94A32373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172" y="5532719"/>
            <a:ext cx="1992878" cy="7916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C04339-E766-366C-ACFC-1ABD1D11685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1615" t="65123"/>
          <a:stretch/>
        </p:blipFill>
        <p:spPr>
          <a:xfrm>
            <a:off x="5542767" y="5374287"/>
            <a:ext cx="4397981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6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48DB7E-AA51-179A-B42F-E6D6E000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FAB397-4037-874B-D250-CFF9C3D5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61" y="1296835"/>
            <a:ext cx="10384077" cy="25117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EAD027-CA0D-53FA-A3D9-94364577B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572" y="4491262"/>
            <a:ext cx="6742461" cy="13993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35ED1F-470B-6ABE-4C5B-43E528EA510C}"/>
              </a:ext>
            </a:extLst>
          </p:cNvPr>
          <p:cNvSpPr txBox="1"/>
          <p:nvPr/>
        </p:nvSpPr>
        <p:spPr>
          <a:xfrm>
            <a:off x="765326" y="4896107"/>
            <a:ext cx="118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对比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41C76-86F9-FA52-49F7-1AFAC9504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321" y="4769474"/>
            <a:ext cx="1992878" cy="7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CA3F9A-1F95-B726-F927-09782B24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8A1705-B286-9BE9-7DFD-008AFFE2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299966"/>
            <a:ext cx="10716016" cy="12103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CCCDFE-6E9E-A66A-CAE1-C3670C367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1" y="2732851"/>
            <a:ext cx="9789090" cy="32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7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1E1057-CE5A-DA90-33A1-7E1E5447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F98787-791C-E13B-1840-17819530A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2635555"/>
            <a:ext cx="114966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728087" y="3543371"/>
            <a:ext cx="66684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基于统计决策的概率分类方法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720898" y="2830756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935462-4B4B-C973-39BC-87F5B04B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A0317A-585D-C57C-5510-CCB6F12DD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93" y="1310543"/>
            <a:ext cx="10835014" cy="48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5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10374C-4276-A9A2-ACC3-14DABD62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255A21-F808-EC7D-FE07-2C6AA840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68" y="1312952"/>
            <a:ext cx="10979063" cy="51622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B83FEA-1174-1153-26C2-A79D6FE28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120" y="1854766"/>
            <a:ext cx="9405961" cy="219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3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4F4BF0-F73C-899A-73D7-875E9059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9FDCEA-05F1-CAFA-B40A-639B8350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50" y="1246340"/>
            <a:ext cx="10798899" cy="48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4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F23DE3-5AB6-C65D-E9CE-EA184324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2761"/>
            <a:ext cx="525780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02EAE2-4AF2-DEA1-DCF9-DCECE4E5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08" y="1179986"/>
            <a:ext cx="10540652" cy="50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8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BCF1C4-CF22-1CB6-6EE5-C42DD5BC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27" y="407813"/>
            <a:ext cx="5153025" cy="581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0A7E0E-AC8E-5A47-92BD-0A2DF6E7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07" y="1228015"/>
            <a:ext cx="10196186" cy="9263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A41FE-EEAA-E98B-9241-73F66F92D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26" y="2577695"/>
            <a:ext cx="10490548" cy="9581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2D54C65-EE86-5A37-EC40-33A0097D4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30" y="3959221"/>
            <a:ext cx="7996433" cy="12960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5C34CC7-1106-3A03-C7A5-2FAAD7686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726" y="5479971"/>
            <a:ext cx="86106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0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657C22-E1AB-EDE2-296B-A36E1F9B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66" y="355948"/>
            <a:ext cx="6581775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5171F7-98BC-3254-95BD-71D13DE8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36" y="1252089"/>
            <a:ext cx="10803699" cy="50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60AB0-AE5A-A5BA-AF6B-2696752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49" y="3575333"/>
            <a:ext cx="7740638" cy="9747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45D0DB-816A-D6F0-61E7-9E7D9D03E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166" y="355948"/>
            <a:ext cx="6581775" cy="609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A8C019-7F99-C1AF-0935-610583D99006}"/>
              </a:ext>
            </a:extLst>
          </p:cNvPr>
          <p:cNvSpPr txBox="1"/>
          <p:nvPr/>
        </p:nvSpPr>
        <p:spPr>
          <a:xfrm>
            <a:off x="1886125" y="3765772"/>
            <a:ext cx="1202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分类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520875-6675-512B-85DF-FABAA07B5C93}"/>
              </a:ext>
            </a:extLst>
          </p:cNvPr>
          <p:cNvSpPr txBox="1"/>
          <p:nvPr/>
        </p:nvSpPr>
        <p:spPr>
          <a:xfrm>
            <a:off x="1720155" y="4997885"/>
            <a:ext cx="144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决策面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823FF8-F05D-753D-EFE4-9F75DCC9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200" y="4827051"/>
            <a:ext cx="4968502" cy="9747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4AE218-37CD-0C5D-EA00-943AA19FA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284" y="1056202"/>
            <a:ext cx="5524500" cy="2352675"/>
          </a:xfrm>
          <a:prstGeom prst="rect">
            <a:avLst/>
          </a:prstGeom>
        </p:spPr>
      </p:pic>
      <p:sp>
        <p:nvSpPr>
          <p:cNvPr id="13" name="箭头: 左弧形 12">
            <a:extLst>
              <a:ext uri="{FF2B5EF4-FFF2-40B4-BE49-F238E27FC236}">
                <a16:creationId xmlns:a16="http://schemas.microsoft.com/office/drawing/2014/main" id="{C4F7E999-79F6-7868-7E7A-6557F2A353E8}"/>
              </a:ext>
            </a:extLst>
          </p:cNvPr>
          <p:cNvSpPr/>
          <p:nvPr/>
        </p:nvSpPr>
        <p:spPr>
          <a:xfrm>
            <a:off x="166339" y="2123162"/>
            <a:ext cx="1346548" cy="282461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6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45D0DB-816A-D6F0-61E7-9E7D9D03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66" y="355948"/>
            <a:ext cx="6581775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04281F-5BC2-3078-3F5B-66FF4D755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58" y="1467664"/>
            <a:ext cx="10574156" cy="47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36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41048" y="3543371"/>
            <a:ext cx="56425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概率密度函数的参数估计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#02</a:t>
            </a:r>
          </a:p>
        </p:txBody>
      </p:sp>
    </p:spTree>
    <p:extLst>
      <p:ext uri="{BB962C8B-B14F-4D97-AF65-F5344CB8AC3E}">
        <p14:creationId xmlns:p14="http://schemas.microsoft.com/office/powerpoint/2010/main" val="1453356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27390E-10A6-1818-2F76-03CE66993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057275"/>
            <a:ext cx="115443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7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577F46-8D48-3075-AE25-58D5DE15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6" y="1174011"/>
            <a:ext cx="10641407" cy="10010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C7199A-696C-AF77-D54E-275A2E9D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46" y="2285556"/>
            <a:ext cx="10618036" cy="16911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47E160-315A-967D-D7EA-F72047B1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87" y="4402531"/>
            <a:ext cx="10546682" cy="21172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7B6E439-D27C-1AC9-30A5-33E3A807C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517" y="316052"/>
            <a:ext cx="6008966" cy="5950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FABE2F-7822-6700-CD81-A1B8290E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37"/>
          <a:stretch/>
        </p:blipFill>
        <p:spPr>
          <a:xfrm>
            <a:off x="4157794" y="326394"/>
            <a:ext cx="3351560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6763FC-3BDE-FD1A-BABA-76973C379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053" y="1117154"/>
            <a:ext cx="9638909" cy="1851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79077B-51D2-8647-6F1B-535ABAA4B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04" y="3542862"/>
            <a:ext cx="10970191" cy="23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3901CF-AF0C-4193-603C-641047BC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37"/>
          <a:stretch/>
        </p:blipFill>
        <p:spPr>
          <a:xfrm>
            <a:off x="4157794" y="326394"/>
            <a:ext cx="335156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32EA5C-1383-DD4E-B07C-DC57477F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17" y="1286592"/>
            <a:ext cx="99822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8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B09EBB-57E2-DA30-AF57-60BFE11D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37"/>
          <a:stretch/>
        </p:blipFill>
        <p:spPr>
          <a:xfrm>
            <a:off x="4157794" y="326394"/>
            <a:ext cx="335156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4FCB70-80A4-3D61-F8FC-3592764CB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" y="1066865"/>
            <a:ext cx="116681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3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6EEB2B-5267-C49E-5BD9-D19DE639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338398"/>
            <a:ext cx="5924550" cy="657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2C7BFF-3FED-8612-2607-2AA80F7B5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42" y="1304368"/>
            <a:ext cx="11183916" cy="48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40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A03CD9-9DAF-8F99-8186-268DBF09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59" y="1118319"/>
            <a:ext cx="11286081" cy="50302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106C86-555D-5469-43D6-72691ED97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338398"/>
            <a:ext cx="59245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8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A47D15-878D-204A-DECE-2E7F0789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726" y="1176077"/>
            <a:ext cx="7953375" cy="53435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267CD5-38A9-C65F-6F41-DDFE0FA5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338398"/>
            <a:ext cx="59245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54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5C7CE1-53DC-862A-0126-9BA7E392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01" y="389024"/>
            <a:ext cx="3009900" cy="581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D8AD86-0B47-4134-9042-24B55C787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9" y="2169547"/>
            <a:ext cx="116109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13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3C5A6D-FD09-2647-1B96-7ABB6DDD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01" y="389024"/>
            <a:ext cx="3009900" cy="581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287E41-F7A3-788A-3EE1-512E79DF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13" y="1435926"/>
            <a:ext cx="86010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8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510DCC-361E-78D0-8F04-D74C0CA1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37" y="333635"/>
            <a:ext cx="5495925" cy="666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7667F8-EA1C-AA95-1DD6-16293E8D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28" y="1213850"/>
            <a:ext cx="114966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5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FC5339-E38D-C31F-3A11-75E8FA6B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209479"/>
            <a:ext cx="11725275" cy="5153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02B947-2BC1-E9A1-B0D5-C227EA9B5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037" y="333635"/>
            <a:ext cx="54959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BA8E39-747D-BB5F-E81C-170E3008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6" y="1631500"/>
            <a:ext cx="11230124" cy="25960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75DBCD-D768-40AC-8C58-F76371A1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517" y="316052"/>
            <a:ext cx="6008966" cy="5950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DFCB4D-B239-C413-0C4C-213E8B5B76BD}"/>
              </a:ext>
            </a:extLst>
          </p:cNvPr>
          <p:cNvSpPr txBox="1"/>
          <p:nvPr/>
        </p:nvSpPr>
        <p:spPr>
          <a:xfrm>
            <a:off x="1839498" y="4853639"/>
            <a:ext cx="8513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后验概率是利用贝叶斯公式，通过观察获取了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新的附加信息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，对先验概率进行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修正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后得到的更符合实际的概率。</a:t>
            </a:r>
            <a:r>
              <a:rPr lang="zh-CN" altLang="en-US" sz="2400" dirty="0"/>
              <a:t> </a:t>
            </a:r>
            <a:br>
              <a:rPr lang="zh-CN" altLang="en-US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749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F3A9B6-F2C3-5972-FA25-6254FA78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06" y="354187"/>
            <a:ext cx="8128153" cy="6044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34FF56-5334-387A-D5A8-C834621BB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004791"/>
            <a:ext cx="10086323" cy="45174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6679F9-9782-4783-322E-CAC197F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387" y="4039642"/>
            <a:ext cx="3601480" cy="24641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7CBDA5-E1A3-CB60-DE09-B1D88F957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67" y="5522281"/>
            <a:ext cx="6148780" cy="11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6683E8-F456-3D42-2484-EA26F067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06" y="354187"/>
            <a:ext cx="8128153" cy="604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CCBE02-280A-0C4B-9854-D3A6819B0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3" y="1122188"/>
            <a:ext cx="119253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40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D7A3F3-C169-C02C-23F0-D1BCB073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06" y="354187"/>
            <a:ext cx="8128153" cy="604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443458-1602-CD03-F4EB-9FC636D0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51" y="1037312"/>
            <a:ext cx="6281085" cy="21323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CD6EDE-742D-18FA-6654-76C3F72F9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5" y="3169636"/>
            <a:ext cx="9932422" cy="35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D7A3F3-C169-C02C-23F0-D1BCB073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06" y="354187"/>
            <a:ext cx="8128153" cy="604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C5A3DA-11E3-22BF-6E82-390F6138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2" y="1229280"/>
            <a:ext cx="10919825" cy="507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88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D7A3F3-C169-C02C-23F0-D1BCB073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06" y="354187"/>
            <a:ext cx="8128153" cy="604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4A6FA5-1568-7774-8955-FA7537D3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97" y="1831442"/>
            <a:ext cx="10984021" cy="36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19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D7A3F3-C169-C02C-23F0-D1BCB073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06" y="354187"/>
            <a:ext cx="8128153" cy="604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7E32FF-49B5-A403-2A16-3168F6486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37" y="1035168"/>
            <a:ext cx="8540923" cy="10269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F078F1-F53C-1844-BFBD-62F2FC0688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217" b="9145"/>
          <a:stretch/>
        </p:blipFill>
        <p:spPr>
          <a:xfrm>
            <a:off x="333766" y="2138704"/>
            <a:ext cx="8415663" cy="45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38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42C213-E219-431C-4F92-F5255ED8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1098180"/>
            <a:ext cx="116681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21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970141" y="3543371"/>
            <a:ext cx="618438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概率密度函数的非参数估计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#03</a:t>
            </a:r>
          </a:p>
        </p:txBody>
      </p:sp>
    </p:spTree>
    <p:extLst>
      <p:ext uri="{BB962C8B-B14F-4D97-AF65-F5344CB8AC3E}">
        <p14:creationId xmlns:p14="http://schemas.microsoft.com/office/powerpoint/2010/main" val="1535282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CCC88D-CC8C-7092-CDE1-1F5BE16F4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1" y="1039222"/>
            <a:ext cx="10974627" cy="52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11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F534E5-5A29-54A3-40BA-7AC5A698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33" y="406835"/>
            <a:ext cx="3038475" cy="49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084C70-F594-AC3A-7A1C-267433C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2274060"/>
            <a:ext cx="114871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63B0F8-9190-A6CD-DDA1-CAEABF717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517" y="316052"/>
            <a:ext cx="6008966" cy="5950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CA2904-33A8-DB48-8188-AF5B2FC35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14" y="1306907"/>
            <a:ext cx="6136794" cy="12890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26CB7E-FE2F-74F4-8F57-BE12B3F1A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14" y="2896622"/>
            <a:ext cx="7364439" cy="3504178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7B90A025-C256-287F-D297-DFE04AED070D}"/>
              </a:ext>
            </a:extLst>
          </p:cNvPr>
          <p:cNvSpPr/>
          <p:nvPr/>
        </p:nvSpPr>
        <p:spPr>
          <a:xfrm>
            <a:off x="7517718" y="4246744"/>
            <a:ext cx="1251930" cy="595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B35204-87B3-3576-5163-6E55DA0E3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044" y="4154690"/>
            <a:ext cx="2549383" cy="7302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ED5767-EF8C-B37D-784A-A33C80379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404" y="1385866"/>
            <a:ext cx="4717465" cy="11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09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5A09A4-E755-614D-952E-158A33DE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99" y="360710"/>
            <a:ext cx="4429125" cy="600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0845AA-330A-80E7-4749-52F8859DA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93" y="1183644"/>
            <a:ext cx="112109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18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706741-487E-C81A-AE10-A5A4D91D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073715"/>
            <a:ext cx="8553450" cy="5086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4014AB-8EC0-4B71-2BBD-268163C38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99" y="360710"/>
            <a:ext cx="44291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78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A65886-B440-C3EF-4CE5-8776BA58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99" y="360710"/>
            <a:ext cx="4429125" cy="600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FE2D36-5ECD-79DA-4BC7-2558487E8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1165899"/>
            <a:ext cx="114966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82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B0789B-FC13-BFB8-6AAA-BD011B74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98" y="393787"/>
            <a:ext cx="4781550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C7029F-0FE4-D5EE-83E5-EC1FD89A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00" y="965287"/>
            <a:ext cx="6184595" cy="23715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A7883F-7275-6DBC-D9F8-E553AD609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00" y="3336823"/>
            <a:ext cx="111252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69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9EC8CC-2577-BDD0-E2B5-D0205885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04" y="337419"/>
            <a:ext cx="3067050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1DBE38-DB66-5C73-5067-E47C228F2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1116186"/>
            <a:ext cx="117443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27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41E4BB-F605-6B7A-692C-2AF4D4B5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92" y="1202499"/>
            <a:ext cx="10700416" cy="51039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27FF2B-F476-ACFE-F598-BB6EC155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004" y="337419"/>
            <a:ext cx="30670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2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207C3D-205C-D66B-FB73-DEF48AA38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675" y="1199841"/>
            <a:ext cx="8754649" cy="495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46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204C6B-F35C-D20F-2297-5889AADE270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5121" t="13623" r="8044" b="13044"/>
          <a:stretch/>
        </p:blipFill>
        <p:spPr>
          <a:xfrm rot="16200000">
            <a:off x="3173089" y="572193"/>
            <a:ext cx="5422028" cy="61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2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036412" y="3543371"/>
            <a:ext cx="205184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特征选择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#04</a:t>
            </a:r>
          </a:p>
        </p:txBody>
      </p:sp>
    </p:spTree>
    <p:extLst>
      <p:ext uri="{BB962C8B-B14F-4D97-AF65-F5344CB8AC3E}">
        <p14:creationId xmlns:p14="http://schemas.microsoft.com/office/powerpoint/2010/main" val="2944149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982C86-80D0-1C8C-2566-20EC41703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08" y="1204902"/>
            <a:ext cx="8762609" cy="52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9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B72473-AB61-79A2-81AD-77DEADE7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90" y="1008270"/>
            <a:ext cx="10776419" cy="9487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0D5136-CC04-0903-B520-EFE0FEED5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90" y="2067503"/>
            <a:ext cx="10186744" cy="35600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C9BB83-DD71-F851-A9AA-656F88A31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517" y="316052"/>
            <a:ext cx="6008966" cy="5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A23D62-3EAE-C8A7-7A02-7BCD66D9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33" y="389024"/>
            <a:ext cx="3581400" cy="581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F9CA48-0A10-2961-3B1D-B7DD5289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70" y="1204978"/>
            <a:ext cx="101441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5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E800D0-15C2-2E53-E943-DAB01CF9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34" y="983282"/>
            <a:ext cx="9013129" cy="54937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75B1E9-104F-2B6C-8990-70C4ACE30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933" y="389024"/>
            <a:ext cx="35814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47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868998-12FE-E329-2AE6-C280EDD9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174" y="1077238"/>
            <a:ext cx="8901651" cy="53664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0C59A1-E846-AD69-20B2-65DBC165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933" y="389024"/>
            <a:ext cx="35814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9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C4446C-F86D-AE8E-164B-B962B03D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166" y="373236"/>
            <a:ext cx="5410200" cy="600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536996-3027-01F2-4FD5-9E40C3546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83" y="1304539"/>
            <a:ext cx="9209021" cy="48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67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57D824-F3E2-9D15-AD78-EFB1B3BD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0"/>
          <a:stretch/>
        </p:blipFill>
        <p:spPr>
          <a:xfrm>
            <a:off x="1746467" y="1623948"/>
            <a:ext cx="9183470" cy="1466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C2DFBF-5215-168F-6D7A-F05CACF8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467" y="855617"/>
            <a:ext cx="4552950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59D425-7EDC-E3E0-059B-D6493703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467" y="3278104"/>
            <a:ext cx="2638425" cy="68580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E1197F-BE9B-5ED7-BD3C-A808B0641DB8}"/>
              </a:ext>
            </a:extLst>
          </p:cNvPr>
          <p:cNvCxnSpPr/>
          <p:nvPr/>
        </p:nvCxnSpPr>
        <p:spPr>
          <a:xfrm>
            <a:off x="1816274" y="1503124"/>
            <a:ext cx="8768219" cy="0"/>
          </a:xfrm>
          <a:prstGeom prst="line">
            <a:avLst/>
          </a:prstGeom>
          <a:ln w="38100">
            <a:solidFill>
              <a:srgbClr val="9B4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2786D90-C7DF-2EBF-D0A1-50D9FADC445D}"/>
              </a:ext>
            </a:extLst>
          </p:cNvPr>
          <p:cNvCxnSpPr/>
          <p:nvPr/>
        </p:nvCxnSpPr>
        <p:spPr>
          <a:xfrm>
            <a:off x="1816274" y="3278104"/>
            <a:ext cx="8768219" cy="0"/>
          </a:xfrm>
          <a:prstGeom prst="line">
            <a:avLst/>
          </a:prstGeom>
          <a:ln w="38100">
            <a:solidFill>
              <a:srgbClr val="9B4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3D0085-9A05-8F98-4B4F-D4DB6AD5C850}"/>
              </a:ext>
            </a:extLst>
          </p:cNvPr>
          <p:cNvCxnSpPr/>
          <p:nvPr/>
        </p:nvCxnSpPr>
        <p:spPr>
          <a:xfrm>
            <a:off x="1816274" y="3953466"/>
            <a:ext cx="8768219" cy="0"/>
          </a:xfrm>
          <a:prstGeom prst="line">
            <a:avLst/>
          </a:prstGeom>
          <a:ln w="38100">
            <a:solidFill>
              <a:srgbClr val="9B4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E2C45FD7-B67A-04D1-6AB9-2F73C9E47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777" y="5178667"/>
            <a:ext cx="9458325" cy="1485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2A5999-9DCE-5261-C3B7-0DA76F285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8" y="4000500"/>
            <a:ext cx="8982075" cy="114300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12EBB7D-83C1-01D0-9B80-748187EE0E3B}"/>
              </a:ext>
            </a:extLst>
          </p:cNvPr>
          <p:cNvCxnSpPr/>
          <p:nvPr/>
        </p:nvCxnSpPr>
        <p:spPr>
          <a:xfrm>
            <a:off x="1816274" y="5070370"/>
            <a:ext cx="8768219" cy="0"/>
          </a:xfrm>
          <a:prstGeom prst="line">
            <a:avLst/>
          </a:prstGeom>
          <a:ln w="38100">
            <a:solidFill>
              <a:srgbClr val="9B4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49EED00A-9168-DC25-CC5C-1B59F02C3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166" y="373236"/>
            <a:ext cx="54102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93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D2715F-F457-99E6-9642-6BA8D396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00" r="2292"/>
          <a:stretch/>
        </p:blipFill>
        <p:spPr>
          <a:xfrm>
            <a:off x="2254686" y="1034373"/>
            <a:ext cx="6676372" cy="50546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C7C58A-418E-EFDC-49ED-E838CE74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66" y="373236"/>
            <a:ext cx="54102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86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27EB12-D369-9171-A646-0E78169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943" y="1146130"/>
            <a:ext cx="8474771" cy="50977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78D01-77D4-3AB6-7EC4-A69B068F8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66" y="373236"/>
            <a:ext cx="54102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18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EFD60B-C78E-BE4A-F38F-23BAB218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26" y="1356431"/>
            <a:ext cx="7040725" cy="41451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7BC421-AF78-65E7-8620-6C691776E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66" y="373236"/>
            <a:ext cx="54102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3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1A9A6B9-6F0F-BC75-80CD-0A62AEA2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34" y="1221026"/>
            <a:ext cx="9772650" cy="5067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DD29D-0D4E-2C7F-13D8-5260EFC88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66" y="373236"/>
            <a:ext cx="54102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0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036412" y="3543371"/>
            <a:ext cx="205184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9B49B8"/>
                </a:solidFill>
              </a:rPr>
              <a:t>特征提取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67998" y="2830756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9B49B8"/>
                </a:solidFill>
              </a:rPr>
              <a:t>#05</a:t>
            </a:r>
          </a:p>
        </p:txBody>
      </p:sp>
    </p:spTree>
    <p:extLst>
      <p:ext uri="{BB962C8B-B14F-4D97-AF65-F5344CB8AC3E}">
        <p14:creationId xmlns:p14="http://schemas.microsoft.com/office/powerpoint/2010/main" val="166080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ECFB27-EF0F-18F6-E024-DD5C63FE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2" y="1307161"/>
            <a:ext cx="11574749" cy="48297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F0EBDE-1488-9974-E384-F536D236A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517" y="316052"/>
            <a:ext cx="6008966" cy="5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58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DA0462-8743-D775-E4E7-F931EE53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086633"/>
            <a:ext cx="9696450" cy="1152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1FD046-CFE1-2C00-CA16-E6100587A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2811244"/>
            <a:ext cx="98679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4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1C881A-A45B-D6F9-4ED7-64EBBC4B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146"/>
          <a:stretch/>
        </p:blipFill>
        <p:spPr>
          <a:xfrm>
            <a:off x="4461353" y="392547"/>
            <a:ext cx="2743200" cy="465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7FE895-5566-7625-33FE-0DFE455B2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2286783"/>
            <a:ext cx="96583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10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96C6E2-BD69-0078-91EF-44E3747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37" y="1036348"/>
            <a:ext cx="8803384" cy="52288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105AB0-D548-8711-1E24-2E524457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146"/>
          <a:stretch/>
        </p:blipFill>
        <p:spPr>
          <a:xfrm>
            <a:off x="4461353" y="392547"/>
            <a:ext cx="2743200" cy="4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02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82EEC3-F5E5-9314-21EE-BA4B40FE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91" y="1044116"/>
            <a:ext cx="8847617" cy="5209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BEB812-B90F-E35C-ECFE-FA6263A09D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146"/>
          <a:stretch/>
        </p:blipFill>
        <p:spPr>
          <a:xfrm>
            <a:off x="4461353" y="392547"/>
            <a:ext cx="2743200" cy="4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88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7D3828-26C4-92DF-6F82-7913DB49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68" y="1332652"/>
            <a:ext cx="10275058" cy="41926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84C25C-1FB6-0267-241F-5F202D3B98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146"/>
          <a:stretch/>
        </p:blipFill>
        <p:spPr>
          <a:xfrm>
            <a:off x="4461353" y="392547"/>
            <a:ext cx="2743200" cy="4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08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0D7D1-D450-F282-5844-23A8F344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2" y="1331869"/>
            <a:ext cx="1002982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2D4400-605A-9886-771C-F61ABF924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59" y="2924566"/>
            <a:ext cx="9658350" cy="952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C8C8D0-D6EA-2D21-13A0-DC9CF439E6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46"/>
          <a:stretch/>
        </p:blipFill>
        <p:spPr>
          <a:xfrm>
            <a:off x="4461353" y="392547"/>
            <a:ext cx="2743200" cy="4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96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564DE6-EBF2-9487-402A-04218B71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069" y="1258524"/>
            <a:ext cx="8213028" cy="49543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7B2008-038D-6D19-F54F-01D856B434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146"/>
          <a:stretch/>
        </p:blipFill>
        <p:spPr>
          <a:xfrm>
            <a:off x="4461353" y="392547"/>
            <a:ext cx="2743200" cy="4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74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EE3101-BCF9-3BE0-A7B8-13796205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23" y="1067778"/>
            <a:ext cx="5666136" cy="51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2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5045055" y="3559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827799" y="1935734"/>
            <a:ext cx="2679700" cy="812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HarmonyOS Sans SC Black" panose="00000A00000000000000" charset="-122"/>
                <a:ea typeface="HarmonyOS Sans SC Black" panose="00000A00000000000000" charset="-122"/>
              </a:rPr>
              <a:t>[</a:t>
            </a:r>
            <a:r>
              <a:rPr lang="zh-CN" altLang="en-US" sz="4400" b="1" dirty="0">
                <a:solidFill>
                  <a:schemeClr val="bg1"/>
                </a:solidFill>
                <a:latin typeface="HarmonyOS Sans SC Black" panose="00000A00000000000000" charset="-122"/>
                <a:ea typeface="HarmonyOS Sans SC Black" panose="00000A00000000000000" charset="-122"/>
              </a:rPr>
              <a:t>感谢聆听</a:t>
            </a:r>
            <a:r>
              <a:rPr lang="en-US" altLang="zh-CN" sz="4400" b="1" dirty="0">
                <a:solidFill>
                  <a:schemeClr val="bg1"/>
                </a:solidFill>
                <a:latin typeface="HarmonyOS Sans SC Black" panose="00000A00000000000000" charset="-122"/>
                <a:ea typeface="HarmonyOS Sans SC Black" panose="00000A00000000000000" charset="-122"/>
              </a:rPr>
              <a:t>]</a:t>
            </a: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838641" y="2967512"/>
            <a:ext cx="154051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THANKS</a:t>
            </a:r>
            <a:endParaRPr lang="zh-CN" altLang="en-US" sz="3000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5A3D18-3A49-4D0E-8D61-B5446AD52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" y="1227572"/>
            <a:ext cx="11334878" cy="49489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95D190-CDA0-3EC4-5292-8BD831CBC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517" y="316052"/>
            <a:ext cx="6008966" cy="5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976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98fc2e5-1422-4eeb-ac4a-0cf75162796e"/>
  <p:tag name="COMMONDATA" val="eyJoZGlkIjoiMjM4NjNhYWJhODI3OGM2OTYzNTQ5YmU2MGE2MjE1MD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93</Words>
  <Application>Microsoft Office PowerPoint</Application>
  <PresentationFormat>宽屏</PresentationFormat>
  <Paragraphs>31</Paragraphs>
  <Slides>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95" baseType="lpstr">
      <vt:lpstr>微软雅黑</vt:lpstr>
      <vt:lpstr>SimSun</vt:lpstr>
      <vt:lpstr>HarmonyOS Sans SC Black</vt:lpstr>
      <vt:lpstr>HarmonyOS Sans SC Medium</vt:lpstr>
      <vt:lpstr>Arial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博 陈</cp:lastModifiedBy>
  <cp:revision>11</cp:revision>
  <dcterms:created xsi:type="dcterms:W3CDTF">2023-05-07T15:01:00Z</dcterms:created>
  <dcterms:modified xsi:type="dcterms:W3CDTF">2024-09-11T10:46:13Z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E19160E915244A9C80378CE11DE9322F_13</vt:lpwstr>
  </property>
  <property fmtid="{D5CDD505-2E9C-101B-9397-08002B2CF9AE}" pid="3" name="KSOProductBuildVer">
    <vt:lpwstr>2052-11.1.0.14309</vt:lpwstr>
  </property>
</Properties>
</file>